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0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70" r:id="rId6"/>
    <p:sldId id="26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528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C7DE5-AE41-4EBC-85FC-940ADBA6F7D8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1B36C-2E30-4B86-9CB9-D4486B92A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34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4E4D9-E7C8-4EF4-8C51-C39B83E86AC4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64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7C03-1A4C-4D1F-93D4-01AEE96200B5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0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CA59-1F35-4625-8630-3FDCEF2ADC98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8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29613-09A7-479F-ADC7-6730A4DBA99A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1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02490-CBAA-46C7-97AB-83CE12C52BE8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9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52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5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130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0CBBE-37AB-4F15-B9D5-8AC837075405}" type="datetime1">
              <a:rPr lang="en-US" smtClean="0"/>
              <a:t>7/17/2020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E715C-C5B2-4785-BC05-A7CEF7724569}" type="datetime1">
              <a:rPr lang="en-US" smtClean="0"/>
              <a:t>7/17/2020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8D72-2E8F-47E9-B2F4-B681E96FA332}" type="datetime1">
              <a:rPr lang="en-US" smtClean="0"/>
              <a:t>7/17/2020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Propagate to 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0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793D6B6-0A4F-488D-95AC-451819F118EC}" type="datetime1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Propagate to 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52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BF48-3796-490E-A37C-73986A76D541}" type="datetime1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66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58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61634"/>
            <a:ext cx="10058400" cy="48074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C1A254-78C4-4598-9749-658DF6527B83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Propagate to 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D48F4BD-1300-40E6-B7D4-5FDF1DA7B14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78033" y="815696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796BA7-84E4-479D-AB40-615EB2167B1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69040" y="0"/>
            <a:ext cx="822960" cy="822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8AD78D-6BB3-4ADB-A758-03103E03E33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EA52-794B-4D9F-AADA-6EB1E5E688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P2Z </a:t>
            </a:r>
            <a:r>
              <a:rPr lang="en-US" dirty="0" err="1"/>
              <a:t>Todo</a:t>
            </a:r>
            <a:r>
              <a:rPr lang="en-US" dirty="0"/>
              <a:t> Checklist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30ED5-4A5F-4957-8A5C-1C54C7DD5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72045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S. </a:t>
            </a:r>
            <a:r>
              <a:rPr lang="en-US" dirty="0" err="1"/>
              <a:t>lantz</a:t>
            </a:r>
            <a:r>
              <a:rPr lang="en-US" dirty="0"/>
              <a:t>, </a:t>
            </a:r>
            <a:r>
              <a:rPr lang="en-US" u="sng" dirty="0"/>
              <a:t>T. Reid</a:t>
            </a:r>
            <a:r>
              <a:rPr lang="en-US" dirty="0"/>
              <a:t>, D. Riley, P. </a:t>
            </a:r>
            <a:r>
              <a:rPr lang="en-US" dirty="0" err="1"/>
              <a:t>Wittich</a:t>
            </a:r>
            <a:r>
              <a:rPr lang="en-US" dirty="0"/>
              <a:t> [Cornell]</a:t>
            </a:r>
          </a:p>
          <a:p>
            <a:r>
              <a:rPr lang="en-US" dirty="0"/>
              <a:t>A. Hall, G. </a:t>
            </a:r>
            <a:r>
              <a:rPr lang="en-US" dirty="0" err="1"/>
              <a:t>Cerati</a:t>
            </a:r>
            <a:r>
              <a:rPr lang="en-US" dirty="0"/>
              <a:t> [FNAL]</a:t>
            </a:r>
          </a:p>
          <a:p>
            <a:r>
              <a:rPr lang="en-US" dirty="0"/>
              <a:t>B. Gravelle, B. Norris [U Oregon]</a:t>
            </a:r>
          </a:p>
          <a:p>
            <a:r>
              <a:rPr lang="en-US" dirty="0"/>
              <a:t>S. Lee [ORNL]</a:t>
            </a:r>
          </a:p>
          <a:p>
            <a:r>
              <a:rPr lang="en-US" dirty="0"/>
              <a:t>6/12/20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614E9-8BFD-4FE4-84A4-992A4FE5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485" y="0"/>
            <a:ext cx="1175515" cy="1175515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EED0E0F-03AB-4997-BF20-037601EF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DE30-BB0C-4544-9EEC-5C688009E15A}" type="datetime1">
              <a:rPr lang="en-US" smtClean="0"/>
              <a:t>7/17/2020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F6AE01B-D33F-4147-BD3B-5334268A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21AC410-6028-4688-B2BC-06B5BF0C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18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DDE9-B09D-436F-B62B-5BF192EB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Alpaka</a:t>
            </a:r>
            <a:r>
              <a:rPr lang="en-US" dirty="0"/>
              <a:t> CPU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46997B-5C78-417D-8261-FE4AA04EE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945356"/>
            <a:ext cx="4938712" cy="382453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298E512-BED7-4424-A9F6-A7A63A2E04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987854"/>
            <a:ext cx="4937125" cy="373954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44982-8773-4CE6-955F-329D817D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6473B-FA10-49DD-88E5-F61825886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735EF-B91B-4535-9715-DAB89923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0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63CF-F1AA-4368-97C7-0B6FE0BA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Alpaka</a:t>
            </a:r>
            <a:r>
              <a:rPr lang="en-US" dirty="0"/>
              <a:t> and Eigen GPU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051619-F615-4771-85F5-A59E889247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963804"/>
            <a:ext cx="4938712" cy="3787642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453B0A-2E7A-4777-9ADA-EA84DC5A31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892900"/>
            <a:ext cx="4937125" cy="1929451"/>
          </a:xfrm>
          <a:ln>
            <a:solidFill>
              <a:srgbClr val="FF0000"/>
            </a:solidFill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30D07-C0F8-41B0-B719-9D7E90AE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0A9F5-FA87-4664-91CE-ECB26CE70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B59B0-9F30-4AF6-9A73-61DBC596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30A9E-C991-4202-9F5E-BF56B1C63E29}"/>
              </a:ext>
            </a:extLst>
          </p:cNvPr>
          <p:cNvSpPr txBox="1"/>
          <p:nvPr/>
        </p:nvSpPr>
        <p:spPr>
          <a:xfrm>
            <a:off x="7065818" y="2456873"/>
            <a:ext cx="221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 </a:t>
            </a:r>
            <a:r>
              <a:rPr lang="en-US" dirty="0" err="1"/>
              <a:t>nvcc</a:t>
            </a:r>
            <a:r>
              <a:rPr lang="en-US" dirty="0"/>
              <a:t> (not done)</a:t>
            </a:r>
          </a:p>
        </p:txBody>
      </p:sp>
    </p:spTree>
    <p:extLst>
      <p:ext uri="{BB962C8B-B14F-4D97-AF65-F5344CB8AC3E}">
        <p14:creationId xmlns:p14="http://schemas.microsoft.com/office/powerpoint/2010/main" val="2567613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1EF7-85FA-4E64-B912-E55BC03F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Eigen </a:t>
            </a:r>
            <a:r>
              <a:rPr lang="en-US" dirty="0" err="1"/>
              <a:t>cpu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533678-39BB-480B-A5FF-1076070FFC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417825"/>
            <a:ext cx="4938712" cy="287960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1E46B3C-9191-43E8-8A73-2637049E5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428458"/>
            <a:ext cx="4937125" cy="285833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9A497-7248-4E80-80B5-0598D75D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09987-4CF0-4D03-883D-D3474DC9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8A637-8D78-48B7-BF70-17FE8F7D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1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6B3A-A1BD-46C9-9710-BDC94394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Cuda</a:t>
            </a:r>
            <a:r>
              <a:rPr lang="en-US" dirty="0"/>
              <a:t> (unified vs explicit)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81B6D3-525D-43E8-BBCD-835E6243F3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0966" y="1846263"/>
            <a:ext cx="4690705" cy="4022725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9F4672-D53C-4396-95E7-A1BF661E5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3365" y="1846263"/>
            <a:ext cx="4626870" cy="402272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43160-9D19-45DE-B525-502310D2F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7BA3B-8213-4A22-A74D-C270EFA1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F0ABF-4B19-4A17-AE4C-A5DC08B7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F88971-DAA6-4613-8828-E89EF3BFD92D}"/>
              </a:ext>
            </a:extLst>
          </p:cNvPr>
          <p:cNvSpPr/>
          <p:nvPr/>
        </p:nvSpPr>
        <p:spPr>
          <a:xfrm>
            <a:off x="1193369" y="3773837"/>
            <a:ext cx="7160217" cy="1704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6CEDF5-432B-422E-AA05-423C611F1AD4}"/>
              </a:ext>
            </a:extLst>
          </p:cNvPr>
          <p:cNvCxnSpPr>
            <a:cxnSpLocks/>
          </p:cNvCxnSpPr>
          <p:nvPr/>
        </p:nvCxnSpPr>
        <p:spPr>
          <a:xfrm>
            <a:off x="1232115" y="3688597"/>
            <a:ext cx="97251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76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A86D-3726-4707-8CA0-CD335A28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Cuda</a:t>
            </a:r>
            <a:r>
              <a:rPr lang="en-US" dirty="0"/>
              <a:t> mem </a:t>
            </a:r>
            <a:r>
              <a:rPr lang="en-US" dirty="0" err="1"/>
              <a:t>itr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C73AA5-A241-4EA2-96C9-4B6CC8C8AF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2615" y="1846263"/>
            <a:ext cx="4747407" cy="4022725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E99095-BF7A-42D6-9CDA-DA4B3D0118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5905" y="1846263"/>
            <a:ext cx="4701790" cy="402272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CA19C-B350-4B4D-B0C1-3058B36F0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255D3-8FAB-452B-A462-545DD539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E4709-6A15-4052-8F1A-65E89BFD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8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7415-16B0-4933-860F-4C4D1C6EF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ACC/ alpaca mem </a:t>
            </a:r>
            <a:r>
              <a:rPr lang="en-US" dirty="0" err="1"/>
              <a:t>itr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364334-F012-4754-8069-FECDC6FD55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994981"/>
            <a:ext cx="4938712" cy="372528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4CE5C5-F362-4EA0-8901-69CA829CC6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989734"/>
            <a:ext cx="4937125" cy="373578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31FC1-5BE7-44E2-B6CB-9B05D8F9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45F89-F846-4883-8E46-FBB43A61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250B2-F03C-4963-B61F-DC1E87B0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B5E0-34E1-4696-998A-E8291066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was done 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C1FC8-BB68-4705-8309-EA0ECF5A7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Kalman filter prediction step</a:t>
            </a:r>
          </a:p>
          <a:p>
            <a:pPr lvl="2"/>
            <a:r>
              <a:rPr lang="en-US" dirty="0" err="1"/>
              <a:t>Omp</a:t>
            </a:r>
            <a:r>
              <a:rPr lang="en-US" dirty="0"/>
              <a:t> (</a:t>
            </a:r>
            <a:r>
              <a:rPr lang="en-US" dirty="0" err="1"/>
              <a:t>gcc</a:t>
            </a:r>
            <a:r>
              <a:rPr lang="en-US" dirty="0"/>
              <a:t>, </a:t>
            </a:r>
            <a:r>
              <a:rPr lang="en-US" dirty="0" err="1"/>
              <a:t>icc</a:t>
            </a:r>
            <a:r>
              <a:rPr lang="en-US" dirty="0"/>
              <a:t>, </a:t>
            </a:r>
            <a:r>
              <a:rPr lang="en-US" dirty="0" err="1"/>
              <a:t>pgi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Tbb</a:t>
            </a:r>
            <a:r>
              <a:rPr lang="en-US" dirty="0"/>
              <a:t>(</a:t>
            </a:r>
            <a:r>
              <a:rPr lang="en-US" dirty="0" err="1"/>
              <a:t>gcc,icc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Alpaka</a:t>
            </a:r>
            <a:r>
              <a:rPr lang="en-US" dirty="0"/>
              <a:t>(</a:t>
            </a:r>
            <a:r>
              <a:rPr lang="en-US" dirty="0" err="1"/>
              <a:t>gcc,icc,nvcc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Eigen(</a:t>
            </a:r>
            <a:r>
              <a:rPr lang="en-US" dirty="0" err="1"/>
              <a:t>gcc,icc,</a:t>
            </a:r>
            <a:r>
              <a:rPr lang="en-US" dirty="0" err="1">
                <a:solidFill>
                  <a:srgbClr val="FFC000"/>
                </a:solidFill>
              </a:rPr>
              <a:t>nvcc</a:t>
            </a:r>
            <a:r>
              <a:rPr lang="en-US" dirty="0"/>
              <a:t>) [there is a working </a:t>
            </a:r>
            <a:r>
              <a:rPr lang="en-US" dirty="0" err="1"/>
              <a:t>gpu</a:t>
            </a:r>
            <a:r>
              <a:rPr lang="en-US" dirty="0"/>
              <a:t> eigen version but it is not “up to date”] </a:t>
            </a:r>
          </a:p>
          <a:p>
            <a:pPr lvl="2"/>
            <a:r>
              <a:rPr lang="en-US" dirty="0" err="1"/>
              <a:t>Kokkos</a:t>
            </a:r>
            <a:endParaRPr lang="en-US" dirty="0"/>
          </a:p>
          <a:p>
            <a:pPr lvl="2"/>
            <a:r>
              <a:rPr lang="en-US" dirty="0" err="1"/>
              <a:t>Mkl</a:t>
            </a:r>
            <a:endParaRPr lang="en-US" dirty="0"/>
          </a:p>
          <a:p>
            <a:pPr lvl="2"/>
            <a:r>
              <a:rPr lang="en-US" dirty="0"/>
              <a:t>Omp4</a:t>
            </a:r>
          </a:p>
          <a:p>
            <a:pPr lvl="2"/>
            <a:r>
              <a:rPr lang="en-US" dirty="0"/>
              <a:t>Acc</a:t>
            </a:r>
          </a:p>
          <a:p>
            <a:pPr lvl="2"/>
            <a:r>
              <a:rPr lang="en-US" dirty="0" err="1"/>
              <a:t>Cuda</a:t>
            </a:r>
            <a:r>
              <a:rPr lang="en-US" dirty="0"/>
              <a:t> (unified and explicit)</a:t>
            </a:r>
          </a:p>
          <a:p>
            <a:pPr lvl="1"/>
            <a:r>
              <a:rPr lang="en-US" dirty="0"/>
              <a:t>These timing results do not accurately compare CPU and GPU times.</a:t>
            </a:r>
          </a:p>
          <a:p>
            <a:pPr lvl="2"/>
            <a:r>
              <a:rPr lang="en-US" dirty="0"/>
              <a:t>Memory transfer happens up front only one time while the computation is done over 100 iterations</a:t>
            </a:r>
          </a:p>
          <a:p>
            <a:pPr lvl="3"/>
            <a:r>
              <a:rPr lang="en-US" dirty="0"/>
              <a:t>Need to overlap memory transfer and computation within each iteration</a:t>
            </a:r>
          </a:p>
          <a:p>
            <a:pPr lvl="1"/>
            <a:r>
              <a:rPr lang="en-US" dirty="0"/>
              <a:t>Some preliminary scaling tests (need to be redone with profiling information)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2086A-6F70-4533-A382-4A9B97F9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2755-5E44-4B75-B1D8-A96DCC1DF1E9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79535-9132-495A-ABB5-AFFB610E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Propagate to 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08B0D-ACAD-4007-9169-FEC702B4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0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16E1-DAEA-46E3-B19E-F291202F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been done since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88E4B-FE76-469E-9910-5D5D024159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Kalman filter update step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Omp</a:t>
            </a:r>
            <a:r>
              <a:rPr lang="en-US" dirty="0">
                <a:solidFill>
                  <a:srgbClr val="00B050"/>
                </a:solidFill>
              </a:rPr>
              <a:t> (</a:t>
            </a:r>
            <a:r>
              <a:rPr lang="en-US" dirty="0" err="1">
                <a:solidFill>
                  <a:srgbClr val="00B050"/>
                </a:solidFill>
              </a:rPr>
              <a:t>gcc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icc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pgi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Tbb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err="1">
                <a:solidFill>
                  <a:srgbClr val="00B050"/>
                </a:solidFill>
              </a:rPr>
              <a:t>gcc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icc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Alpaka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err="1">
                <a:solidFill>
                  <a:srgbClr val="00B050"/>
                </a:solidFill>
              </a:rPr>
              <a:t>gcc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icc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nvcc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Eigen</a:t>
            </a:r>
            <a:r>
              <a:rPr lang="en-US" dirty="0"/>
              <a:t>(</a:t>
            </a:r>
            <a:r>
              <a:rPr lang="en-US" dirty="0" err="1">
                <a:solidFill>
                  <a:srgbClr val="00B050"/>
                </a:solidFill>
              </a:rPr>
              <a:t>gcc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FFC000"/>
                </a:solidFill>
              </a:rPr>
              <a:t>icc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nvcc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Kokkos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Mkl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00B050"/>
                </a:solidFill>
              </a:rPr>
              <a:t>Omp4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Acc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Cuda</a:t>
            </a:r>
            <a:r>
              <a:rPr lang="en-US" dirty="0">
                <a:solidFill>
                  <a:srgbClr val="00B050"/>
                </a:solidFill>
              </a:rPr>
              <a:t> (unified and explicit)</a:t>
            </a:r>
          </a:p>
          <a:p>
            <a:r>
              <a:rPr lang="en-US" dirty="0">
                <a:solidFill>
                  <a:schemeClr val="tx1"/>
                </a:solidFill>
              </a:rPr>
              <a:t>Added/ adjusted tools for simple comparisons and scaling tests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C6815-0BE1-4652-BEE0-7C851B62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212F5-BE64-4FC8-A375-CB2DBD28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9B569-A7C7-46D5-8707-BB2015C3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0A7AA2-21E8-4DA6-801E-712E43BE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74" y="4314098"/>
            <a:ext cx="3734608" cy="146846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19D4A55-F589-4473-B7BD-14DBF13447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X: predicted new track parameters </a:t>
            </a:r>
          </a:p>
          <a:p>
            <a:pPr lvl="2"/>
            <a:r>
              <a:rPr lang="en-US" dirty="0"/>
              <a:t>(x, y, z, </a:t>
            </a:r>
            <a:r>
              <a:rPr lang="en-US" dirty="0" err="1"/>
              <a:t>pt</a:t>
            </a:r>
            <a:r>
              <a:rPr lang="en-US" dirty="0"/>
              <a:t>, phi, theta)</a:t>
            </a:r>
          </a:p>
          <a:p>
            <a:pPr lvl="1"/>
            <a:r>
              <a:rPr lang="en-US" dirty="0"/>
              <a:t>Z: hit info </a:t>
            </a:r>
          </a:p>
          <a:p>
            <a:pPr lvl="2"/>
            <a:r>
              <a:rPr lang="en-US" dirty="0"/>
              <a:t>(x, </a:t>
            </a:r>
            <a:r>
              <a:rPr lang="en-US" dirty="0" err="1"/>
              <a:t>y,z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P: track covariance </a:t>
            </a:r>
          </a:p>
          <a:p>
            <a:pPr lvl="1"/>
            <a:r>
              <a:rPr lang="en-US" dirty="0"/>
              <a:t>R: Hit covariance </a:t>
            </a:r>
          </a:p>
          <a:p>
            <a:pPr lvl="1"/>
            <a:r>
              <a:rPr lang="en-US" dirty="0"/>
              <a:t>H: 3x3 identity matrix embedded in 3x6 matrix</a:t>
            </a:r>
          </a:p>
          <a:p>
            <a:pPr lvl="2"/>
            <a:r>
              <a:rPr lang="en-US" dirty="0"/>
              <a:t>(1,0,0,0,0,0)</a:t>
            </a:r>
          </a:p>
          <a:p>
            <a:pPr lvl="2"/>
            <a:r>
              <a:rPr lang="en-US" dirty="0"/>
              <a:t>(0,1,0,0,0,0)</a:t>
            </a:r>
          </a:p>
          <a:p>
            <a:pPr lvl="2"/>
            <a:r>
              <a:rPr lang="en-US" dirty="0"/>
              <a:t>(0,0,1,0,0,0)</a:t>
            </a:r>
          </a:p>
          <a:p>
            <a:pPr lvl="2"/>
            <a:r>
              <a:rPr lang="en-US" dirty="0"/>
              <a:t>So HX -&gt; Z</a:t>
            </a:r>
          </a:p>
          <a:p>
            <a:pPr lvl="2"/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8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9A25-0002-4B8B-9980-DCCDA465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still needs to be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2A27E-3D79-4FAE-8637-FEC614B959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Fixing GPU timing comparisons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Full region time (not computation + memory transfer times)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Mem transfer and computation time from profiling tools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Memory transfers inside of iterations</a:t>
            </a:r>
          </a:p>
          <a:p>
            <a:pPr lvl="2"/>
            <a:r>
              <a:rPr lang="en-US" dirty="0" err="1">
                <a:solidFill>
                  <a:srgbClr val="00B050"/>
                </a:solidFill>
              </a:rPr>
              <a:t>Cuda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 err="1">
                <a:solidFill>
                  <a:srgbClr val="00B050"/>
                </a:solidFill>
              </a:rPr>
              <a:t>Cuda</a:t>
            </a:r>
            <a:r>
              <a:rPr lang="en-US" dirty="0">
                <a:solidFill>
                  <a:srgbClr val="00B050"/>
                </a:solidFill>
              </a:rPr>
              <a:t> 2</a:t>
            </a:r>
          </a:p>
          <a:p>
            <a:pPr lvl="2"/>
            <a:r>
              <a:rPr lang="en-US" dirty="0" err="1">
                <a:solidFill>
                  <a:srgbClr val="00B050"/>
                </a:solidFill>
              </a:rPr>
              <a:t>Alpaka</a:t>
            </a:r>
            <a:endParaRPr lang="en-US" dirty="0">
              <a:solidFill>
                <a:srgbClr val="00B050"/>
              </a:solidFill>
            </a:endParaRPr>
          </a:p>
          <a:p>
            <a:pPr lvl="2"/>
            <a:r>
              <a:rPr lang="en-US" dirty="0">
                <a:solidFill>
                  <a:srgbClr val="FFC000"/>
                </a:solidFill>
              </a:rPr>
              <a:t>Eigen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Acc</a:t>
            </a:r>
          </a:p>
          <a:p>
            <a:pPr lvl="2"/>
            <a:r>
              <a:rPr lang="en-US" dirty="0" err="1">
                <a:solidFill>
                  <a:srgbClr val="FFC000"/>
                </a:solidFill>
              </a:rPr>
              <a:t>Kokkos</a:t>
            </a:r>
            <a:endParaRPr lang="en-US" dirty="0">
              <a:solidFill>
                <a:srgbClr val="FFC000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Timing goes from ~0.5 s total to ~5-15 s total</a:t>
            </a:r>
          </a:p>
          <a:p>
            <a:pPr lvl="3"/>
            <a:r>
              <a:rPr lang="en-US" dirty="0">
                <a:solidFill>
                  <a:schemeClr val="tx1"/>
                </a:solidFill>
              </a:rPr>
              <a:t>Room for improvement: overlapping mem transfers</a:t>
            </a:r>
          </a:p>
          <a:p>
            <a:r>
              <a:rPr lang="en-US" dirty="0">
                <a:solidFill>
                  <a:srgbClr val="FFC000"/>
                </a:solidFill>
              </a:rPr>
              <a:t>Place </a:t>
            </a:r>
            <a:r>
              <a:rPr lang="en-US" dirty="0" err="1">
                <a:solidFill>
                  <a:srgbClr val="FFC000"/>
                </a:solidFill>
              </a:rPr>
              <a:t>Kokkos</a:t>
            </a:r>
            <a:r>
              <a:rPr lang="en-US" dirty="0">
                <a:solidFill>
                  <a:srgbClr val="FFC000"/>
                </a:solidFill>
              </a:rPr>
              <a:t> and MKL into main repository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B18874-CDFD-4E9A-8CF2-54A0D4FF54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Switch to throughput measurements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Region time/ (</a:t>
            </a:r>
            <a:r>
              <a:rPr lang="en-US" dirty="0">
                <a:solidFill>
                  <a:srgbClr val="FFC000"/>
                </a:solidFill>
              </a:rPr>
              <a:t>NITER*</a:t>
            </a:r>
            <a:r>
              <a:rPr lang="en-US" dirty="0" err="1">
                <a:solidFill>
                  <a:schemeClr val="tx1"/>
                </a:solidFill>
              </a:rPr>
              <a:t>evt</a:t>
            </a:r>
            <a:r>
              <a:rPr lang="en-US" dirty="0">
                <a:solidFill>
                  <a:schemeClr val="tx1"/>
                </a:solidFill>
              </a:rPr>
              <a:t>*tracks)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NITER not previously included</a:t>
            </a:r>
          </a:p>
          <a:p>
            <a:r>
              <a:rPr lang="en-US" dirty="0">
                <a:solidFill>
                  <a:srgbClr val="FF0000"/>
                </a:solidFill>
              </a:rPr>
              <a:t>Scaling tests/ optimal parameters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Number of threads/ streams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Matriplex size (</a:t>
            </a:r>
            <a:r>
              <a:rPr lang="en-US" dirty="0" err="1">
                <a:solidFill>
                  <a:srgbClr val="FF0000"/>
                </a:solidFill>
              </a:rPr>
              <a:t>bsize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# events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# tracks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# iterations?</a:t>
            </a:r>
          </a:p>
          <a:p>
            <a:r>
              <a:rPr lang="en-US" dirty="0">
                <a:solidFill>
                  <a:srgbClr val="FF0000"/>
                </a:solidFill>
              </a:rPr>
              <a:t>Profiling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Overlap memory transfers with computation </a:t>
            </a:r>
          </a:p>
          <a:p>
            <a:r>
              <a:rPr lang="en-US" dirty="0">
                <a:solidFill>
                  <a:srgbClr val="FF0000"/>
                </a:solidFill>
              </a:rPr>
              <a:t>Test on other architectures </a:t>
            </a:r>
          </a:p>
          <a:p>
            <a:r>
              <a:rPr lang="en-US" dirty="0">
                <a:solidFill>
                  <a:srgbClr val="FF0000"/>
                </a:solidFill>
              </a:rPr>
              <a:t>CS paper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4C203-4368-4463-BA73-2515AC89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DB39E-DCA2-4F2F-A9B1-A87FDB845B2C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3F88B-3864-490A-A8B6-D57D4895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6030D-E2F8-466B-BC69-0C65CCF04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4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D4EE1D-8DC1-4FF6-AD47-C50FE8CD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Comparisons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A232D29-3A8C-40BD-9B51-5F1C1E6A7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2224" y="1108219"/>
            <a:ext cx="8817257" cy="48069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99A86-75B3-4818-9C97-DA7A51D3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A6D3E-FB95-4145-A057-4F3830B52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C1C29-6652-412F-925A-66BE3AAE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613684-254A-4ED3-8CAE-9F4A5A4ED679}"/>
              </a:ext>
            </a:extLst>
          </p:cNvPr>
          <p:cNvSpPr txBox="1"/>
          <p:nvPr/>
        </p:nvSpPr>
        <p:spPr>
          <a:xfrm>
            <a:off x="277090" y="1607127"/>
            <a:ext cx="2715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dirty="0"/>
              <a:t>This is now the throughput for the full region time</a:t>
            </a:r>
          </a:p>
          <a:p>
            <a:r>
              <a:rPr lang="en-US" dirty="0"/>
              <a:t>(higher is better, should be fair between </a:t>
            </a:r>
            <a:r>
              <a:rPr lang="en-US" dirty="0" err="1"/>
              <a:t>gpu</a:t>
            </a:r>
            <a:r>
              <a:rPr lang="en-US" dirty="0"/>
              <a:t> and </a:t>
            </a:r>
            <a:r>
              <a:rPr lang="en-US" dirty="0" err="1"/>
              <a:t>cpu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NITER*</a:t>
            </a:r>
            <a:r>
              <a:rPr lang="en-US" dirty="0" err="1"/>
              <a:t>evt</a:t>
            </a:r>
            <a:r>
              <a:rPr lang="en-US" dirty="0"/>
              <a:t>*</a:t>
            </a:r>
            <a:r>
              <a:rPr lang="en-US" dirty="0" err="1"/>
              <a:t>trk</a:t>
            </a:r>
            <a:r>
              <a:rPr lang="en-US" dirty="0"/>
              <a:t>/ region time</a:t>
            </a:r>
          </a:p>
        </p:txBody>
      </p:sp>
    </p:spTree>
    <p:extLst>
      <p:ext uri="{BB962C8B-B14F-4D97-AF65-F5344CB8AC3E}">
        <p14:creationId xmlns:p14="http://schemas.microsoft.com/office/powerpoint/2010/main" val="201172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AE4AFA-D460-4EC3-830A-7F889D4E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57B909-50D7-4917-B7DF-12B052BDE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OMP4 also done but takes a long time to run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3B4AE-246E-4919-8FD4-5003C6FD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A802E-DB90-422C-977C-B5C711B9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61580-5D48-4B0A-AF20-B071DE8E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5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C370-4E68-4AFD-AA72-0814F6F2F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OMP CPU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CC2D70-71AA-4D1E-BA09-3C06267401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370576"/>
            <a:ext cx="4938712" cy="2974098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2D9F84F-8E66-4422-B80A-C4BCD67D25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334887"/>
            <a:ext cx="4937125" cy="304547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B6E54-84E4-4799-A26C-8C001808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0675C-BE0A-47B3-8EFA-D21CB88B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7E8A5-936A-424A-BF52-0F3CF398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1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A9EE-3330-436E-B71D-50CB2484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OMP and ACC (PGI)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D2CE92-DF8B-4E1B-A2F9-0E691EA4A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345536"/>
            <a:ext cx="4938712" cy="3024179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9417E81-39B0-4538-8469-9CA79DFD1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107256"/>
            <a:ext cx="4937125" cy="350073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0B993-3C57-4EF5-A673-ED67DB8BB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935D1-AA06-432B-BBEB-3155AC14A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8C988-6DCF-4CC1-9869-4C97E66F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F62C5-7ED9-4FDE-A046-08AA99CF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TBB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3BEA4B-328A-4528-A181-346AB02EA5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428618"/>
            <a:ext cx="4938712" cy="2858014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17E6FCD-C544-47C8-BF61-E6662D84FB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412035"/>
            <a:ext cx="4937125" cy="289118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BB9BE-BB74-412F-9DA5-B24FE079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A3E9-19C0-4BC3-A534-438DC1944EC9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8A361-1787-4AD4-B029-7723D83F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Propagate to 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71D6C-D49C-43A3-86D8-B2762A0C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4BD-1300-40E6-B7D4-5FDF1DA7B1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018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20030E8-42E1-462B-A891-55403875F90D}" vid="{D6D1D9F2-541F-422F-95D4-4743A1779F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iDM template</Template>
  <TotalTime>5946</TotalTime>
  <Words>562</Words>
  <Application>Microsoft Office PowerPoint</Application>
  <PresentationFormat>Widescreen</PresentationFormat>
  <Paragraphs>136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Calibri Light</vt:lpstr>
      <vt:lpstr>Retrospect</vt:lpstr>
      <vt:lpstr>P2Z Todo Checklist</vt:lpstr>
      <vt:lpstr>What was done last time</vt:lpstr>
      <vt:lpstr>What’s been done since</vt:lpstr>
      <vt:lpstr>What still needs to be done</vt:lpstr>
      <vt:lpstr>Current Comparisons</vt:lpstr>
      <vt:lpstr>backup</vt:lpstr>
      <vt:lpstr>OMP CPU</vt:lpstr>
      <vt:lpstr>OMP and ACC (PGI)</vt:lpstr>
      <vt:lpstr>TBB</vt:lpstr>
      <vt:lpstr>Alpaka CPU</vt:lpstr>
      <vt:lpstr>Alpaka and Eigen GPU</vt:lpstr>
      <vt:lpstr>Eigen cpu</vt:lpstr>
      <vt:lpstr>Cuda (unified vs explicit)</vt:lpstr>
      <vt:lpstr>Cuda mem itr</vt:lpstr>
      <vt:lpstr>ACC/ alpaca mem itr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Reid</dc:creator>
  <cp:lastModifiedBy>Michael Reid</cp:lastModifiedBy>
  <cp:revision>15</cp:revision>
  <dcterms:created xsi:type="dcterms:W3CDTF">2020-07-17T15:55:45Z</dcterms:created>
  <dcterms:modified xsi:type="dcterms:W3CDTF">2020-07-21T19:35:06Z</dcterms:modified>
</cp:coreProperties>
</file>